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660"/>
  </p:normalViewPr>
  <p:slideViewPr>
    <p:cSldViewPr snapToGrid="0">
      <p:cViewPr>
        <p:scale>
          <a:sx n="172" d="100"/>
          <a:sy n="172" d="100"/>
        </p:scale>
        <p:origin x="-5404" y="-3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E35A0-393C-4345-99A2-6EA5047DE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DBDEC-9F41-4C5E-A057-A1EFB49AF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64DE7-D2B6-4E75-9BB6-FD7B3237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5D5FF-6C22-4F31-809E-CE72D6DAC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685E-4101-4EE4-8421-9E5207BC1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74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6F31E-9BBD-4DBB-9E46-A402E24F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C184E9-2FAF-4B32-8EA9-AD5E41EBE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54455-B3D8-4FB0-B6CD-1D870286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6223D-BB5F-404D-A49E-5963CC7FD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D2A33-ABDD-4030-9AD5-0741AF14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50B70-75A7-4F0F-9E48-E21A3F16E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F883BD-1FC2-43CE-A864-13EC11D923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0383-58DB-4C61-A898-2AB400C14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21F25-5B58-4F98-A4AB-9CE4704ED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80DCB-CDFC-4A74-8D96-1E3F4A21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3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7FE2-FAF5-44FF-AD18-645696D19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0289-7943-4453-BF67-DB67447D0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45B61-E9DC-4ED4-95B8-5744FB0C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D4C0B-F3C9-4BA5-BC11-466B07BA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0F83-7AAA-4D34-92C9-FF4CCCF68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2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EC564-86E7-425A-8602-992637D2B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74832-14F4-4386-AB6C-CF444D14A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B3C2-E47A-49AA-9025-0A95DE3A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EE41A-4D75-48F3-922D-3B489A9F6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6A725-E1BD-4261-B2FA-8E657FCB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6AC97-8E97-4E49-AAC5-EB24317F1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E9402-94A0-4892-BC68-CD33C2937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620BD-337D-4859-8D44-51AB5819F6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72CB7-6D45-40AF-A300-58B8DE134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8EF09-A5AF-49CC-8BBC-F01AB141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A065D-55E7-4AC7-8F6E-04A33ED0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80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6F13-E945-4F0E-8CB4-35BF30F6D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3713B-0141-4E6B-BA21-4F757508C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0D07C-B9B0-40A5-928A-66A77428F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48A0D-C9AD-44F0-A24C-7768F1A801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100D1-9093-4A63-A0BA-379487482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C3A4A2-8EE8-4349-9076-096AD513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1DCC74-5810-464E-928D-DE1BBB1D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E3CE3-4E63-4FCB-B30F-68D3A7AE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7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C4935-A63C-4779-9F29-0BA1270B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645C9-1E48-40C2-BBAE-90779220A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51F10-824D-4320-8635-75E333CC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761BE-BF07-4A46-91E0-6C04462E6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4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7CB6C-005C-47EB-B5E8-CB3D19FC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E87B3-24A0-4A92-8E98-3ABE5F58F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7F0AA7-241D-4551-9B5E-D371FA58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6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37192-D7CA-4C9C-9427-BCEE854D0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EB122-FF7C-4620-9F23-BCF4D940C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F2F1F-6783-45B4-A8DC-BD503916C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D39AF-B604-4D0F-86CB-103F0AEB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05187A-47B2-4BF4-8980-D597EA94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79DA5-E916-4F07-9FBF-BF5732DE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3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9ED60-4BA2-47E4-8635-CD1DF84C5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3841C9-C0E7-4C0D-B10B-1AD91795B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F40CE-94E6-4E53-A5F1-2E7C6C83B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971DC-271A-4DB0-B62B-28CCEE05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65F58D-FD22-4051-85A5-895BE0CA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65D99-B481-4E69-B85C-9CED4A2DE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3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AC150-4AD2-4C38-93C9-7F47FB0C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4D6B1-A6B6-45E3-8E38-94C9068E9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D1550-8013-41ED-BD41-0D260F2CD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10E55-D50A-4B34-B3C9-E12393A5D96B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99261-AB2A-42E7-A3C1-AC8E73820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3EF7E-58E4-41E9-BA22-2C0A72E8B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930E-7F8C-4FDE-A57A-51A50E93F4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7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9A64BE6-BC65-4E82-B3D4-3D5ACEB060F7}"/>
              </a:ext>
            </a:extLst>
          </p:cNvPr>
          <p:cNvCxnSpPr>
            <a:cxnSpLocks/>
          </p:cNvCxnSpPr>
          <p:nvPr/>
        </p:nvCxnSpPr>
        <p:spPr>
          <a:xfrm>
            <a:off x="5532965" y="3083687"/>
            <a:ext cx="0" cy="100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E01F18BD-3878-4D18-A53E-8B87FE6BC115}"/>
              </a:ext>
            </a:extLst>
          </p:cNvPr>
          <p:cNvSpPr/>
          <p:nvPr/>
        </p:nvSpPr>
        <p:spPr>
          <a:xfrm>
            <a:off x="5235455" y="3153550"/>
            <a:ext cx="601734" cy="2628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Program Director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FA7BE-2BF7-4EFD-ACA8-F62D0A4EBE8C}"/>
              </a:ext>
            </a:extLst>
          </p:cNvPr>
          <p:cNvSpPr/>
          <p:nvPr/>
        </p:nvSpPr>
        <p:spPr>
          <a:xfrm>
            <a:off x="5235455" y="3493088"/>
            <a:ext cx="601734" cy="2628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Nursing Faculty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96E9EC-8326-40E9-AF4E-6572E93F0B75}"/>
              </a:ext>
            </a:extLst>
          </p:cNvPr>
          <p:cNvSpPr/>
          <p:nvPr/>
        </p:nvSpPr>
        <p:spPr>
          <a:xfrm>
            <a:off x="6644788" y="4413007"/>
            <a:ext cx="676795" cy="2628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Student Success Center Coordinator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EBD93F4-B684-4331-97C9-15C612F93849}"/>
              </a:ext>
            </a:extLst>
          </p:cNvPr>
          <p:cNvSpPr/>
          <p:nvPr/>
        </p:nvSpPr>
        <p:spPr>
          <a:xfrm>
            <a:off x="6641804" y="3946743"/>
            <a:ext cx="654730" cy="33015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Advising </a:t>
            </a:r>
          </a:p>
          <a:p>
            <a:pPr lvl="0" algn="ctr"/>
            <a:r>
              <a:rPr lang="en-US" sz="600" dirty="0"/>
              <a:t>Coaches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2AACE9-E37F-400B-B2C5-D41883B0A462}"/>
              </a:ext>
            </a:extLst>
          </p:cNvPr>
          <p:cNvSpPr/>
          <p:nvPr/>
        </p:nvSpPr>
        <p:spPr>
          <a:xfrm>
            <a:off x="6770500" y="4775348"/>
            <a:ext cx="486878" cy="1606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Tutors</a:t>
            </a:r>
            <a:endParaRPr lang="en-US" sz="8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5F4090-0361-4A82-B35D-4F5B234611AC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6459752" y="4111822"/>
            <a:ext cx="1820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09C1412-DA15-477A-8824-F39E382E63D4}"/>
              </a:ext>
            </a:extLst>
          </p:cNvPr>
          <p:cNvCxnSpPr>
            <a:cxnSpLocks/>
          </p:cNvCxnSpPr>
          <p:nvPr/>
        </p:nvCxnSpPr>
        <p:spPr>
          <a:xfrm>
            <a:off x="6460347" y="4879184"/>
            <a:ext cx="296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AD4B9CE6-47CD-4B96-BEB0-0C09B565A440}"/>
              </a:ext>
            </a:extLst>
          </p:cNvPr>
          <p:cNvSpPr/>
          <p:nvPr/>
        </p:nvSpPr>
        <p:spPr>
          <a:xfrm>
            <a:off x="8732865" y="4758795"/>
            <a:ext cx="917006" cy="3535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Coordinator of Student Accounts and Records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09B41A6-36D5-43BC-838A-BBD9ED1BC0A8}"/>
              </a:ext>
            </a:extLst>
          </p:cNvPr>
          <p:cNvSpPr/>
          <p:nvPr/>
        </p:nvSpPr>
        <p:spPr>
          <a:xfrm>
            <a:off x="8903170" y="3419420"/>
            <a:ext cx="720142" cy="3584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Financial Aid Counselors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8348DFE-2C81-4B15-B2B5-2B63D3FCE0E9}"/>
              </a:ext>
            </a:extLst>
          </p:cNvPr>
          <p:cNvSpPr/>
          <p:nvPr/>
        </p:nvSpPr>
        <p:spPr>
          <a:xfrm>
            <a:off x="8869934" y="4302673"/>
            <a:ext cx="779937" cy="37537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System Administrator/ Business Analysts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DEDF02F-ACF0-4DDD-BD1C-79EF950FDE98}"/>
              </a:ext>
            </a:extLst>
          </p:cNvPr>
          <p:cNvCxnSpPr>
            <a:cxnSpLocks/>
          </p:cNvCxnSpPr>
          <p:nvPr/>
        </p:nvCxnSpPr>
        <p:spPr>
          <a:xfrm>
            <a:off x="6447930" y="3624522"/>
            <a:ext cx="11822" cy="125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5250C70-5C88-4DDF-B70E-A097C3605239}"/>
              </a:ext>
            </a:extLst>
          </p:cNvPr>
          <p:cNvCxnSpPr>
            <a:cxnSpLocks/>
          </p:cNvCxnSpPr>
          <p:nvPr/>
        </p:nvCxnSpPr>
        <p:spPr>
          <a:xfrm>
            <a:off x="6447930" y="3624522"/>
            <a:ext cx="99379" cy="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AA0C5D9-EEFD-4619-987F-95E9DF647299}"/>
              </a:ext>
            </a:extLst>
          </p:cNvPr>
          <p:cNvCxnSpPr>
            <a:cxnSpLocks/>
          </p:cNvCxnSpPr>
          <p:nvPr/>
        </p:nvCxnSpPr>
        <p:spPr>
          <a:xfrm>
            <a:off x="10250101" y="2388347"/>
            <a:ext cx="0" cy="605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9E7E52-BD5D-4B1F-AB91-B755974FFB03}"/>
              </a:ext>
            </a:extLst>
          </p:cNvPr>
          <p:cNvCxnSpPr>
            <a:cxnSpLocks/>
          </p:cNvCxnSpPr>
          <p:nvPr/>
        </p:nvCxnSpPr>
        <p:spPr>
          <a:xfrm flipV="1">
            <a:off x="7499341" y="2722512"/>
            <a:ext cx="0" cy="76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3">
            <a:extLst>
              <a:ext uri="{FF2B5EF4-FFF2-40B4-BE49-F238E27FC236}">
                <a16:creationId xmlns:a16="http://schemas.microsoft.com/office/drawing/2014/main" id="{7ADA6C20-6CE1-44E0-95C6-F066B7FEA767}"/>
              </a:ext>
            </a:extLst>
          </p:cNvPr>
          <p:cNvSpPr txBox="1">
            <a:spLocks/>
          </p:cNvSpPr>
          <p:nvPr/>
        </p:nvSpPr>
        <p:spPr>
          <a:xfrm>
            <a:off x="-24908" y="111447"/>
            <a:ext cx="10515600" cy="5934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tx2"/>
                </a:solidFill>
              </a:rPr>
              <a:t>The Christ College of Nursing &amp; Health Sciences Org Chart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46" name="Picture 45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24BEB144-B62E-41B4-8EB8-1480766E6D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99"/>
          <a:stretch/>
        </p:blipFill>
        <p:spPr>
          <a:xfrm>
            <a:off x="349502" y="64313"/>
            <a:ext cx="1106399" cy="1302302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39CE37BC-5BDE-4FF3-804E-8634E99AB434}"/>
              </a:ext>
            </a:extLst>
          </p:cNvPr>
          <p:cNvGrpSpPr/>
          <p:nvPr/>
        </p:nvGrpSpPr>
        <p:grpSpPr>
          <a:xfrm>
            <a:off x="6791165" y="1366615"/>
            <a:ext cx="1135153" cy="355656"/>
            <a:chOff x="6779305" y="0"/>
            <a:chExt cx="1135153" cy="355656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ED91B26-4DC7-4BF5-833A-540F89AE4971}"/>
                </a:ext>
              </a:extLst>
            </p:cNvPr>
            <p:cNvSpPr/>
            <p:nvPr/>
          </p:nvSpPr>
          <p:spPr>
            <a:xfrm>
              <a:off x="6779305" y="0"/>
              <a:ext cx="1135153" cy="355656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C399145-DD55-4A48-B5D1-4A50A5B14D0A}"/>
                </a:ext>
              </a:extLst>
            </p:cNvPr>
            <p:cNvSpPr txBox="1"/>
            <p:nvPr/>
          </p:nvSpPr>
          <p:spPr>
            <a:xfrm>
              <a:off x="6779305" y="0"/>
              <a:ext cx="1135153" cy="3556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/>
                <a:t>President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C90F655-5B10-42B7-A2EF-D177F713AB6B}"/>
              </a:ext>
            </a:extLst>
          </p:cNvPr>
          <p:cNvGrpSpPr/>
          <p:nvPr/>
        </p:nvGrpSpPr>
        <p:grpSpPr>
          <a:xfrm>
            <a:off x="6791165" y="1785091"/>
            <a:ext cx="772310" cy="358140"/>
            <a:chOff x="5911405" y="339505"/>
            <a:chExt cx="772310" cy="35814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8543004-E7F7-4A5A-AC78-A6BE6FEB3E86}"/>
                </a:ext>
              </a:extLst>
            </p:cNvPr>
            <p:cNvSpPr/>
            <p:nvPr/>
          </p:nvSpPr>
          <p:spPr>
            <a:xfrm>
              <a:off x="5911405" y="339505"/>
              <a:ext cx="772310" cy="35814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A8ADEC-F250-4F85-A728-5C43B0F5B289}"/>
                </a:ext>
              </a:extLst>
            </p:cNvPr>
            <p:cNvSpPr txBox="1"/>
            <p:nvPr/>
          </p:nvSpPr>
          <p:spPr>
            <a:xfrm>
              <a:off x="5911405" y="339505"/>
              <a:ext cx="772310" cy="358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Executive Assistant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to the President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05248C0-AA38-4F5C-BD72-7DF537637B5D}"/>
              </a:ext>
            </a:extLst>
          </p:cNvPr>
          <p:cNvGrpSpPr/>
          <p:nvPr/>
        </p:nvGrpSpPr>
        <p:grpSpPr>
          <a:xfrm>
            <a:off x="4221463" y="1874846"/>
            <a:ext cx="1365106" cy="407385"/>
            <a:chOff x="4607905" y="844137"/>
            <a:chExt cx="1365106" cy="407385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D09B8C-263C-4126-A069-FDA25388613B}"/>
                </a:ext>
              </a:extLst>
            </p:cNvPr>
            <p:cNvSpPr/>
            <p:nvPr/>
          </p:nvSpPr>
          <p:spPr>
            <a:xfrm>
              <a:off x="4607905" y="844137"/>
              <a:ext cx="1365106" cy="407385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0C3ECC-4145-4C13-B1E8-D85FF14CA865}"/>
                </a:ext>
              </a:extLst>
            </p:cNvPr>
            <p:cNvSpPr txBox="1"/>
            <p:nvPr/>
          </p:nvSpPr>
          <p:spPr>
            <a:xfrm>
              <a:off x="4607905" y="885531"/>
              <a:ext cx="1365106" cy="305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/>
                <a:t>Vice President of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/>
                <a:t>Academic Affairs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64579A6-8950-482E-B17A-0FA65797A83F}"/>
              </a:ext>
            </a:extLst>
          </p:cNvPr>
          <p:cNvGrpSpPr/>
          <p:nvPr/>
        </p:nvGrpSpPr>
        <p:grpSpPr>
          <a:xfrm>
            <a:off x="9477192" y="1929495"/>
            <a:ext cx="1514471" cy="458853"/>
            <a:chOff x="8860542" y="830452"/>
            <a:chExt cx="1288413" cy="458853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20677AC-7E70-4CE6-BB93-79C5CE87A181}"/>
                </a:ext>
              </a:extLst>
            </p:cNvPr>
            <p:cNvSpPr/>
            <p:nvPr/>
          </p:nvSpPr>
          <p:spPr>
            <a:xfrm>
              <a:off x="8860542" y="830452"/>
              <a:ext cx="1288413" cy="458853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B332046-7444-4E1C-9E7C-2F9FE8D2ED6D}"/>
                </a:ext>
              </a:extLst>
            </p:cNvPr>
            <p:cNvSpPr txBox="1"/>
            <p:nvPr/>
          </p:nvSpPr>
          <p:spPr>
            <a:xfrm>
              <a:off x="8860542" y="830452"/>
              <a:ext cx="1288413" cy="4588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b="1" kern="1200" dirty="0"/>
                <a:t>Vice President</a:t>
              </a:r>
              <a:r>
                <a:rPr lang="en-US" sz="800" b="1" dirty="0"/>
                <a:t> of </a:t>
              </a:r>
              <a:r>
                <a:rPr lang="en-US" sz="800" b="1" kern="1200" dirty="0"/>
                <a:t>Strategy and Business Affairs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FC55248-D996-424F-A110-CC128A6BA11B}"/>
              </a:ext>
            </a:extLst>
          </p:cNvPr>
          <p:cNvGrpSpPr/>
          <p:nvPr/>
        </p:nvGrpSpPr>
        <p:grpSpPr>
          <a:xfrm>
            <a:off x="3595363" y="2496737"/>
            <a:ext cx="704526" cy="556213"/>
            <a:chOff x="2551692" y="656292"/>
            <a:chExt cx="1471454" cy="710224"/>
          </a:xfrm>
          <a:solidFill>
            <a:schemeClr val="accent6">
              <a:lumMod val="75000"/>
            </a:schemeClr>
          </a:solidFill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F63D215-AF7B-4C5D-A010-11C904F5C10D}"/>
                </a:ext>
              </a:extLst>
            </p:cNvPr>
            <p:cNvSpPr/>
            <p:nvPr/>
          </p:nvSpPr>
          <p:spPr>
            <a:xfrm>
              <a:off x="2551692" y="846329"/>
              <a:ext cx="1471454" cy="520187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7D24457-8725-4B1A-A88A-0198ADA89817}"/>
                </a:ext>
              </a:extLst>
            </p:cNvPr>
            <p:cNvSpPr txBox="1"/>
            <p:nvPr/>
          </p:nvSpPr>
          <p:spPr>
            <a:xfrm>
              <a:off x="2551692" y="656292"/>
              <a:ext cx="1471454" cy="5482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700" b="1" kern="1200" dirty="0"/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Associate Dean of Health Sciences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02F3388-DAE1-4FDF-85DB-2AD9EFB503F3}"/>
              </a:ext>
            </a:extLst>
          </p:cNvPr>
          <p:cNvGrpSpPr/>
          <p:nvPr/>
        </p:nvGrpSpPr>
        <p:grpSpPr>
          <a:xfrm>
            <a:off x="7438744" y="2471937"/>
            <a:ext cx="1205104" cy="467431"/>
            <a:chOff x="6594081" y="844114"/>
            <a:chExt cx="1205104" cy="467431"/>
          </a:xfrm>
          <a:solidFill>
            <a:schemeClr val="accent3">
              <a:lumMod val="75000"/>
            </a:schemeClr>
          </a:solidFill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340B0EF-849A-493A-BDD1-BDD169A2ED9F}"/>
                </a:ext>
              </a:extLst>
            </p:cNvPr>
            <p:cNvSpPr/>
            <p:nvPr/>
          </p:nvSpPr>
          <p:spPr>
            <a:xfrm>
              <a:off x="6594081" y="844114"/>
              <a:ext cx="1205104" cy="467431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FCD1202-AA5B-4AEA-A67D-0896C78C15E3}"/>
                </a:ext>
              </a:extLst>
            </p:cNvPr>
            <p:cNvSpPr txBox="1"/>
            <p:nvPr/>
          </p:nvSpPr>
          <p:spPr>
            <a:xfrm>
              <a:off x="6594081" y="844114"/>
              <a:ext cx="1205104" cy="46743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kern="1200" dirty="0"/>
                <a:t>Dean of Student Affairs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59CEB85-0E36-4478-85FF-B45E03F42E6D}"/>
              </a:ext>
            </a:extLst>
          </p:cNvPr>
          <p:cNvGrpSpPr/>
          <p:nvPr/>
        </p:nvGrpSpPr>
        <p:grpSpPr>
          <a:xfrm>
            <a:off x="5200874" y="2651571"/>
            <a:ext cx="664181" cy="430286"/>
            <a:chOff x="3982014" y="1558601"/>
            <a:chExt cx="664181" cy="430286"/>
          </a:xfrm>
          <a:solidFill>
            <a:srgbClr val="0070C0"/>
          </a:solidFill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CF0C7664-170D-4C9E-994F-5B1600780CD2}"/>
                </a:ext>
              </a:extLst>
            </p:cNvPr>
            <p:cNvSpPr/>
            <p:nvPr/>
          </p:nvSpPr>
          <p:spPr>
            <a:xfrm>
              <a:off x="3982014" y="1558601"/>
              <a:ext cx="664181" cy="430286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E0ADD85-735F-42DE-B419-FEEB45B685D8}"/>
                </a:ext>
              </a:extLst>
            </p:cNvPr>
            <p:cNvSpPr txBox="1"/>
            <p:nvPr/>
          </p:nvSpPr>
          <p:spPr>
            <a:xfrm>
              <a:off x="3982014" y="1558601"/>
              <a:ext cx="664181" cy="43028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kern="1200" dirty="0"/>
                <a:t>Associate Dean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800" dirty="0"/>
                <a:t>Of Nursing</a:t>
              </a:r>
              <a:endParaRPr lang="en-US" sz="800" kern="1200" dirty="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81ED24A3-CDC4-49B8-84F2-262469D3F91B}"/>
              </a:ext>
            </a:extLst>
          </p:cNvPr>
          <p:cNvGrpSpPr/>
          <p:nvPr/>
        </p:nvGrpSpPr>
        <p:grpSpPr>
          <a:xfrm>
            <a:off x="5230010" y="3827447"/>
            <a:ext cx="658793" cy="363279"/>
            <a:chOff x="3982014" y="2719770"/>
            <a:chExt cx="664181" cy="596385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230BC35-37CB-46B9-81FA-C36EC8BD1D3E}"/>
                </a:ext>
              </a:extLst>
            </p:cNvPr>
            <p:cNvSpPr/>
            <p:nvPr/>
          </p:nvSpPr>
          <p:spPr>
            <a:xfrm>
              <a:off x="3982014" y="2719770"/>
              <a:ext cx="664181" cy="59638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37EC61-36DA-48A9-93BE-ADC6A631CFD3}"/>
                </a:ext>
              </a:extLst>
            </p:cNvPr>
            <p:cNvSpPr txBox="1"/>
            <p:nvPr/>
          </p:nvSpPr>
          <p:spPr>
            <a:xfrm>
              <a:off x="3982014" y="2719770"/>
              <a:ext cx="664181" cy="5963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Student Clinical Placement Coordinator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9334E0A-8CFD-48C8-B6B1-B70A3CEB7B1D}"/>
              </a:ext>
            </a:extLst>
          </p:cNvPr>
          <p:cNvGrpSpPr/>
          <p:nvPr/>
        </p:nvGrpSpPr>
        <p:grpSpPr>
          <a:xfrm>
            <a:off x="4402810" y="2443866"/>
            <a:ext cx="649517" cy="267931"/>
            <a:chOff x="1571416" y="1729917"/>
            <a:chExt cx="831038" cy="43733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2F7799DA-052F-46E5-8E6B-D7809F6A5FB6}"/>
                </a:ext>
              </a:extLst>
            </p:cNvPr>
            <p:cNvSpPr/>
            <p:nvPr/>
          </p:nvSpPr>
          <p:spPr>
            <a:xfrm>
              <a:off x="1588888" y="1729917"/>
              <a:ext cx="796095" cy="437338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9E725F9-AFE0-4F2F-B0F6-9B09C44574E3}"/>
                </a:ext>
              </a:extLst>
            </p:cNvPr>
            <p:cNvSpPr txBox="1"/>
            <p:nvPr/>
          </p:nvSpPr>
          <p:spPr>
            <a:xfrm>
              <a:off x="1571416" y="1794206"/>
              <a:ext cx="831038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Administrative Coordinator, Academics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00E82A3-7652-416F-9D62-495C0E68BDE7}"/>
              </a:ext>
            </a:extLst>
          </p:cNvPr>
          <p:cNvGrpSpPr/>
          <p:nvPr/>
        </p:nvGrpSpPr>
        <p:grpSpPr>
          <a:xfrm>
            <a:off x="2987097" y="3201778"/>
            <a:ext cx="820576" cy="417305"/>
            <a:chOff x="1834927" y="1654422"/>
            <a:chExt cx="820576" cy="417305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5C5D2FD-0DAD-4733-952D-39711AC36230}"/>
                </a:ext>
              </a:extLst>
            </p:cNvPr>
            <p:cNvSpPr/>
            <p:nvPr/>
          </p:nvSpPr>
          <p:spPr>
            <a:xfrm>
              <a:off x="1834927" y="1654422"/>
              <a:ext cx="820576" cy="417305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B238811-61F5-4A63-BE5E-BAA582730757}"/>
                </a:ext>
              </a:extLst>
            </p:cNvPr>
            <p:cNvSpPr txBox="1"/>
            <p:nvPr/>
          </p:nvSpPr>
          <p:spPr>
            <a:xfrm>
              <a:off x="1834927" y="1654422"/>
              <a:ext cx="820576" cy="4173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Program Director –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dirty="0"/>
                <a:t>Healthcare Administration</a:t>
              </a:r>
              <a:endParaRPr lang="en-US" sz="600" kern="1200" dirty="0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023F972-658A-4D3D-8B04-C8A8A1AABF0F}"/>
              </a:ext>
            </a:extLst>
          </p:cNvPr>
          <p:cNvGrpSpPr/>
          <p:nvPr/>
        </p:nvGrpSpPr>
        <p:grpSpPr>
          <a:xfrm>
            <a:off x="3142602" y="4616495"/>
            <a:ext cx="664181" cy="332090"/>
            <a:chOff x="1936732" y="2131125"/>
            <a:chExt cx="664181" cy="332090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21E602D-EE58-4699-80CD-01D2393B84E7}"/>
                </a:ext>
              </a:extLst>
            </p:cNvPr>
            <p:cNvSpPr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93B5FA6-828E-4F4A-8F12-44A9FC056504}"/>
                </a:ext>
              </a:extLst>
            </p:cNvPr>
            <p:cNvSpPr txBox="1"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Arts &amp; Sciences Faculty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B68DD364-1AF3-41F6-A476-61A9A2F74C78}"/>
              </a:ext>
            </a:extLst>
          </p:cNvPr>
          <p:cNvGrpSpPr/>
          <p:nvPr/>
        </p:nvGrpSpPr>
        <p:grpSpPr>
          <a:xfrm>
            <a:off x="1946541" y="2743753"/>
            <a:ext cx="1050768" cy="439200"/>
            <a:chOff x="1579874" y="2621793"/>
            <a:chExt cx="1050768" cy="40738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4CED6AE-23CE-4CBD-8C6A-937D6B4D6B17}"/>
                </a:ext>
              </a:extLst>
            </p:cNvPr>
            <p:cNvSpPr/>
            <p:nvPr/>
          </p:nvSpPr>
          <p:spPr>
            <a:xfrm>
              <a:off x="1649855" y="2621793"/>
              <a:ext cx="879540" cy="407386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7AF185B-AD4F-4E83-A0BE-AF73E5047746}"/>
                </a:ext>
              </a:extLst>
            </p:cNvPr>
            <p:cNvSpPr txBox="1"/>
            <p:nvPr/>
          </p:nvSpPr>
          <p:spPr>
            <a:xfrm>
              <a:off x="1579874" y="2621794"/>
              <a:ext cx="1050768" cy="4073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Sr. Instructional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Designer and Director –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dirty="0"/>
                <a:t>C</a:t>
              </a:r>
              <a:r>
                <a:rPr lang="en-US" sz="600" kern="1200" dirty="0"/>
                <a:t>enter for Teaching and Leadership</a:t>
              </a:r>
            </a:p>
          </p:txBody>
        </p:sp>
      </p:grp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6AE1AAB-41E7-4144-BBF9-4E0027BD65ED}"/>
              </a:ext>
            </a:extLst>
          </p:cNvPr>
          <p:cNvCxnSpPr>
            <a:cxnSpLocks/>
            <a:stCxn id="55" idx="1"/>
          </p:cNvCxnSpPr>
          <p:nvPr/>
        </p:nvCxnSpPr>
        <p:spPr>
          <a:xfrm flipH="1">
            <a:off x="1589339" y="2069155"/>
            <a:ext cx="26321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00D048B-606E-492F-803B-6E233819F739}"/>
              </a:ext>
            </a:extLst>
          </p:cNvPr>
          <p:cNvCxnSpPr>
            <a:cxnSpLocks/>
          </p:cNvCxnSpPr>
          <p:nvPr/>
        </p:nvCxnSpPr>
        <p:spPr>
          <a:xfrm>
            <a:off x="5399988" y="2301931"/>
            <a:ext cx="0" cy="359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54115FF-0918-4F96-890B-0E835E20FDC3}"/>
              </a:ext>
            </a:extLst>
          </p:cNvPr>
          <p:cNvCxnSpPr>
            <a:cxnSpLocks/>
          </p:cNvCxnSpPr>
          <p:nvPr/>
        </p:nvCxnSpPr>
        <p:spPr>
          <a:xfrm flipH="1">
            <a:off x="8041296" y="2031171"/>
            <a:ext cx="1435896" cy="6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E96A1F4-9BD4-49EB-AE88-3561A007D423}"/>
              </a:ext>
            </a:extLst>
          </p:cNvPr>
          <p:cNvCxnSpPr>
            <a:cxnSpLocks/>
            <a:endCxn id="49" idx="3"/>
          </p:cNvCxnSpPr>
          <p:nvPr/>
        </p:nvCxnSpPr>
        <p:spPr>
          <a:xfrm flipH="1" flipV="1">
            <a:off x="7926318" y="1544443"/>
            <a:ext cx="1767024" cy="84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A3F6F7B-99C8-40B4-99B9-5C17B7AC9139}"/>
              </a:ext>
            </a:extLst>
          </p:cNvPr>
          <p:cNvCxnSpPr>
            <a:stCxn id="52" idx="0"/>
            <a:endCxn id="52" idx="0"/>
          </p:cNvCxnSpPr>
          <p:nvPr/>
        </p:nvCxnSpPr>
        <p:spPr>
          <a:xfrm>
            <a:off x="7177320" y="178509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71CA96A-AEE7-4D70-AC09-7499D06AC485}"/>
              </a:ext>
            </a:extLst>
          </p:cNvPr>
          <p:cNvCxnSpPr>
            <a:endCxn id="49" idx="2"/>
          </p:cNvCxnSpPr>
          <p:nvPr/>
        </p:nvCxnSpPr>
        <p:spPr>
          <a:xfrm flipV="1">
            <a:off x="7351502" y="1722271"/>
            <a:ext cx="7240" cy="62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C4B23B1A-8DAE-4E30-99AE-4F2A1550F10F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4818189" y="1544443"/>
            <a:ext cx="1972976" cy="8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01A7576-E5A4-4D86-8C13-1358A661A7BE}"/>
              </a:ext>
            </a:extLst>
          </p:cNvPr>
          <p:cNvCxnSpPr>
            <a:stCxn id="75" idx="0"/>
            <a:endCxn id="75" idx="0"/>
          </p:cNvCxnSpPr>
          <p:nvPr/>
        </p:nvCxnSpPr>
        <p:spPr>
          <a:xfrm>
            <a:off x="4727569" y="24438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84D0FBF-371C-429C-90C7-5FF1A94E1E90}"/>
              </a:ext>
            </a:extLst>
          </p:cNvPr>
          <p:cNvGrpSpPr/>
          <p:nvPr/>
        </p:nvGrpSpPr>
        <p:grpSpPr>
          <a:xfrm>
            <a:off x="4073582" y="4069808"/>
            <a:ext cx="664181" cy="332090"/>
            <a:chOff x="1936732" y="2131125"/>
            <a:chExt cx="664181" cy="332090"/>
          </a:xfrm>
        </p:grpSpPr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F8C31C6-F73E-40FD-AB88-FCDEE3F825A9}"/>
                </a:ext>
              </a:extLst>
            </p:cNvPr>
            <p:cNvSpPr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21D5E9D6-EB20-4A6F-B3F5-536981EA8FD2}"/>
                </a:ext>
              </a:extLst>
            </p:cNvPr>
            <p:cNvSpPr txBox="1"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 </a:t>
              </a:r>
              <a:r>
                <a:rPr lang="en-US" sz="600" dirty="0"/>
                <a:t>Sonography Faculty</a:t>
              </a:r>
              <a:endParaRPr lang="en-US" sz="600" kern="1200" dirty="0"/>
            </a:p>
          </p:txBody>
        </p:sp>
      </p:grp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B08B57FB-CDDA-4B9B-929E-981CA24951B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5837189" y="3624522"/>
            <a:ext cx="1509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BF0B14CD-D70C-40AB-8E5C-0F7175072448}"/>
              </a:ext>
            </a:extLst>
          </p:cNvPr>
          <p:cNvCxnSpPr>
            <a:cxnSpLocks/>
          </p:cNvCxnSpPr>
          <p:nvPr/>
        </p:nvCxnSpPr>
        <p:spPr>
          <a:xfrm flipH="1">
            <a:off x="3768700" y="4750689"/>
            <a:ext cx="166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421C2ADC-0A2D-4137-A063-532F74817228}"/>
              </a:ext>
            </a:extLst>
          </p:cNvPr>
          <p:cNvCxnSpPr>
            <a:cxnSpLocks/>
          </p:cNvCxnSpPr>
          <p:nvPr/>
        </p:nvCxnSpPr>
        <p:spPr>
          <a:xfrm flipV="1">
            <a:off x="5988111" y="2803615"/>
            <a:ext cx="0" cy="820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A1B67D0-D067-4343-94E0-7DD378467CA1}"/>
              </a:ext>
            </a:extLst>
          </p:cNvPr>
          <p:cNvCxnSpPr>
            <a:stCxn id="70" idx="3"/>
            <a:endCxn id="70" idx="3"/>
          </p:cNvCxnSpPr>
          <p:nvPr/>
        </p:nvCxnSpPr>
        <p:spPr>
          <a:xfrm>
            <a:off x="5865055" y="28667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5AA81DCF-5EFC-46D2-AF76-74C6B011BB73}"/>
              </a:ext>
            </a:extLst>
          </p:cNvPr>
          <p:cNvCxnSpPr>
            <a:stCxn id="70" idx="3"/>
            <a:endCxn id="70" idx="3"/>
          </p:cNvCxnSpPr>
          <p:nvPr/>
        </p:nvCxnSpPr>
        <p:spPr>
          <a:xfrm>
            <a:off x="5865055" y="28667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97B325F-DC4E-4747-971B-B639DA7961D2}"/>
              </a:ext>
            </a:extLst>
          </p:cNvPr>
          <p:cNvCxnSpPr>
            <a:stCxn id="70" idx="3"/>
            <a:endCxn id="70" idx="3"/>
          </p:cNvCxnSpPr>
          <p:nvPr/>
        </p:nvCxnSpPr>
        <p:spPr>
          <a:xfrm>
            <a:off x="5865055" y="286671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0F50EDE1-E794-43C7-A0A1-E05C8EC40832}"/>
              </a:ext>
            </a:extLst>
          </p:cNvPr>
          <p:cNvCxnSpPr>
            <a:cxnSpLocks/>
          </p:cNvCxnSpPr>
          <p:nvPr/>
        </p:nvCxnSpPr>
        <p:spPr>
          <a:xfrm>
            <a:off x="5829799" y="2803615"/>
            <a:ext cx="15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B8905803-E717-4EDB-B738-0E79A1B20271}"/>
              </a:ext>
            </a:extLst>
          </p:cNvPr>
          <p:cNvCxnSpPr>
            <a:cxnSpLocks/>
          </p:cNvCxnSpPr>
          <p:nvPr/>
        </p:nvCxnSpPr>
        <p:spPr>
          <a:xfrm flipH="1" flipV="1">
            <a:off x="5988112" y="3596216"/>
            <a:ext cx="13429" cy="1199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0453E3E-336A-495C-9152-42DE9F8091EA}"/>
              </a:ext>
            </a:extLst>
          </p:cNvPr>
          <p:cNvCxnSpPr>
            <a:cxnSpLocks/>
          </p:cNvCxnSpPr>
          <p:nvPr/>
        </p:nvCxnSpPr>
        <p:spPr>
          <a:xfrm flipH="1">
            <a:off x="5882021" y="4062487"/>
            <a:ext cx="1060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CD7A6F77-B01D-418D-B01C-433C951DC220}"/>
              </a:ext>
            </a:extLst>
          </p:cNvPr>
          <p:cNvCxnSpPr>
            <a:cxnSpLocks/>
          </p:cNvCxnSpPr>
          <p:nvPr/>
        </p:nvCxnSpPr>
        <p:spPr>
          <a:xfrm flipH="1">
            <a:off x="3550280" y="3860119"/>
            <a:ext cx="359479" cy="6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A8E118EF-19B5-46D9-9339-86D1580A3394}"/>
              </a:ext>
            </a:extLst>
          </p:cNvPr>
          <p:cNvGrpSpPr/>
          <p:nvPr/>
        </p:nvGrpSpPr>
        <p:grpSpPr>
          <a:xfrm>
            <a:off x="1217208" y="3182952"/>
            <a:ext cx="664181" cy="332090"/>
            <a:chOff x="3838703" y="3578723"/>
            <a:chExt cx="664181" cy="332090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26B6FDB9-579D-402B-A802-D7A27B5FEB95}"/>
                </a:ext>
              </a:extLst>
            </p:cNvPr>
            <p:cNvSpPr/>
            <p:nvPr/>
          </p:nvSpPr>
          <p:spPr>
            <a:xfrm>
              <a:off x="3838703" y="3578723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7C5C5353-4A8A-482E-A1F4-0A7BE1E965D5}"/>
                </a:ext>
              </a:extLst>
            </p:cNvPr>
            <p:cNvSpPr txBox="1"/>
            <p:nvPr/>
          </p:nvSpPr>
          <p:spPr>
            <a:xfrm>
              <a:off x="3838703" y="3578723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Data Analyst</a:t>
              </a:r>
            </a:p>
          </p:txBody>
        </p:sp>
      </p:grpSp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3F606703-988C-454F-B4A2-DBAB085E503A}"/>
              </a:ext>
            </a:extLst>
          </p:cNvPr>
          <p:cNvCxnSpPr>
            <a:cxnSpLocks/>
          </p:cNvCxnSpPr>
          <p:nvPr/>
        </p:nvCxnSpPr>
        <p:spPr>
          <a:xfrm>
            <a:off x="3920982" y="3023136"/>
            <a:ext cx="9747" cy="201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6901480A-9817-4D57-BEBD-BDA286AFCDD5}"/>
              </a:ext>
            </a:extLst>
          </p:cNvPr>
          <p:cNvGrpSpPr/>
          <p:nvPr/>
        </p:nvGrpSpPr>
        <p:grpSpPr>
          <a:xfrm>
            <a:off x="4070308" y="4464959"/>
            <a:ext cx="664181" cy="332090"/>
            <a:chOff x="2809341" y="2836477"/>
            <a:chExt cx="664181" cy="332090"/>
          </a:xfrm>
        </p:grpSpPr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9B93819A-513E-4ED7-8878-D8874E904D60}"/>
                </a:ext>
              </a:extLst>
            </p:cNvPr>
            <p:cNvSpPr/>
            <p:nvPr/>
          </p:nvSpPr>
          <p:spPr>
            <a:xfrm>
              <a:off x="2809341" y="2836477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9A9EF111-805E-4115-A223-348FC657ABAC}"/>
                </a:ext>
              </a:extLst>
            </p:cNvPr>
            <p:cNvSpPr txBox="1"/>
            <p:nvPr/>
          </p:nvSpPr>
          <p:spPr>
            <a:xfrm>
              <a:off x="2809341" y="2836477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Lab Coordinator</a:t>
              </a:r>
            </a:p>
          </p:txBody>
        </p:sp>
      </p:grp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6A64C4DC-79BC-4EF8-B1B9-CBC99A899FD3}"/>
              </a:ext>
            </a:extLst>
          </p:cNvPr>
          <p:cNvCxnSpPr>
            <a:cxnSpLocks/>
            <a:stCxn id="210" idx="1"/>
          </p:cNvCxnSpPr>
          <p:nvPr/>
        </p:nvCxnSpPr>
        <p:spPr>
          <a:xfrm flipH="1">
            <a:off x="3929047" y="4631004"/>
            <a:ext cx="141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5F81FE69-46A9-4422-AA62-9AEA82DE4454}"/>
              </a:ext>
            </a:extLst>
          </p:cNvPr>
          <p:cNvGrpSpPr/>
          <p:nvPr/>
        </p:nvGrpSpPr>
        <p:grpSpPr>
          <a:xfrm>
            <a:off x="5231777" y="4252787"/>
            <a:ext cx="664181" cy="315685"/>
            <a:chOff x="4850119" y="2053878"/>
            <a:chExt cx="664181" cy="430632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89F569CF-1E65-45BF-857F-87ED5BD8A3AE}"/>
                </a:ext>
              </a:extLst>
            </p:cNvPr>
            <p:cNvSpPr/>
            <p:nvPr/>
          </p:nvSpPr>
          <p:spPr>
            <a:xfrm>
              <a:off x="4850119" y="2053878"/>
              <a:ext cx="664181" cy="430632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C7AAD391-A4DB-42EF-89A0-D209DE0038D3}"/>
                </a:ext>
              </a:extLst>
            </p:cNvPr>
            <p:cNvSpPr txBox="1"/>
            <p:nvPr/>
          </p:nvSpPr>
          <p:spPr>
            <a:xfrm>
              <a:off x="4864775" y="2053878"/>
              <a:ext cx="649525" cy="275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600" kern="1200" dirty="0"/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Simulation Coordinator</a:t>
              </a:r>
            </a:p>
          </p:txBody>
        </p:sp>
      </p:grp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B1CCFF07-EE83-4DEF-8E39-73D32F8B38D6}"/>
              </a:ext>
            </a:extLst>
          </p:cNvPr>
          <p:cNvCxnSpPr/>
          <p:nvPr/>
        </p:nvCxnSpPr>
        <p:spPr>
          <a:xfrm>
            <a:off x="4818189" y="1552856"/>
            <a:ext cx="0" cy="358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E7C21FC7-4E6A-41A1-A49F-24FAB8062471}"/>
              </a:ext>
            </a:extLst>
          </p:cNvPr>
          <p:cNvCxnSpPr>
            <a:cxnSpLocks/>
          </p:cNvCxnSpPr>
          <p:nvPr/>
        </p:nvCxnSpPr>
        <p:spPr>
          <a:xfrm>
            <a:off x="9693341" y="1552856"/>
            <a:ext cx="0" cy="376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BC37678E-2793-4C63-8C17-77BDCAF7B32E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3947626" y="2113383"/>
            <a:ext cx="0" cy="383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C9062D08-62BC-4079-A867-5DCD2F204B85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8041296" y="2040058"/>
            <a:ext cx="0" cy="431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3" name="Group 282">
            <a:extLst>
              <a:ext uri="{FF2B5EF4-FFF2-40B4-BE49-F238E27FC236}">
                <a16:creationId xmlns:a16="http://schemas.microsoft.com/office/drawing/2014/main" id="{2BA04E78-A194-4F0B-8CCD-85178CE04A29}"/>
              </a:ext>
            </a:extLst>
          </p:cNvPr>
          <p:cNvGrpSpPr/>
          <p:nvPr/>
        </p:nvGrpSpPr>
        <p:grpSpPr>
          <a:xfrm>
            <a:off x="6537480" y="3445746"/>
            <a:ext cx="986715" cy="332090"/>
            <a:chOff x="5662530" y="1474744"/>
            <a:chExt cx="986715" cy="332090"/>
          </a:xfrm>
        </p:grpSpPr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8A124ADA-E246-43C4-8D87-774D50F05BD1}"/>
                </a:ext>
              </a:extLst>
            </p:cNvPr>
            <p:cNvSpPr/>
            <p:nvPr/>
          </p:nvSpPr>
          <p:spPr>
            <a:xfrm>
              <a:off x="5662530" y="1474744"/>
              <a:ext cx="986715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5" name="TextBox 284">
              <a:extLst>
                <a:ext uri="{FF2B5EF4-FFF2-40B4-BE49-F238E27FC236}">
                  <a16:creationId xmlns:a16="http://schemas.microsoft.com/office/drawing/2014/main" id="{63184674-AB32-48C4-A88B-852D8C5DC046}"/>
                </a:ext>
              </a:extLst>
            </p:cNvPr>
            <p:cNvSpPr txBox="1"/>
            <p:nvPr/>
          </p:nvSpPr>
          <p:spPr>
            <a:xfrm>
              <a:off x="5662530" y="1474744"/>
              <a:ext cx="986715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Director of Student Success</a:t>
              </a: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9B44FF33-DF95-4488-8810-BB73B39D9A75}"/>
              </a:ext>
            </a:extLst>
          </p:cNvPr>
          <p:cNvGrpSpPr/>
          <p:nvPr/>
        </p:nvGrpSpPr>
        <p:grpSpPr>
          <a:xfrm>
            <a:off x="9935426" y="2994245"/>
            <a:ext cx="879901" cy="302372"/>
            <a:chOff x="8035955" y="1396474"/>
            <a:chExt cx="879901" cy="302372"/>
          </a:xfrm>
        </p:grpSpPr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4C83F9F9-F4F1-45F6-8D0C-77EEB23C8056}"/>
                </a:ext>
              </a:extLst>
            </p:cNvPr>
            <p:cNvSpPr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6EBA3775-02AD-4614-B0CB-FD4E179DA6F7}"/>
                </a:ext>
              </a:extLst>
            </p:cNvPr>
            <p:cNvSpPr txBox="1"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Director of Marketing</a:t>
              </a:r>
            </a:p>
          </p:txBody>
        </p:sp>
      </p:grpSp>
      <p:cxnSp>
        <p:nvCxnSpPr>
          <p:cNvPr id="305" name="Straight Connector 304">
            <a:extLst>
              <a:ext uri="{FF2B5EF4-FFF2-40B4-BE49-F238E27FC236}">
                <a16:creationId xmlns:a16="http://schemas.microsoft.com/office/drawing/2014/main" id="{A3397A5A-3054-4E87-B878-34E6FEFC82BF}"/>
              </a:ext>
            </a:extLst>
          </p:cNvPr>
          <p:cNvCxnSpPr>
            <a:cxnSpLocks/>
          </p:cNvCxnSpPr>
          <p:nvPr/>
        </p:nvCxnSpPr>
        <p:spPr>
          <a:xfrm>
            <a:off x="8643848" y="2645563"/>
            <a:ext cx="287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61D15F4C-DDCA-407A-86A5-8DF65ECB43D3}"/>
              </a:ext>
            </a:extLst>
          </p:cNvPr>
          <p:cNvCxnSpPr>
            <a:cxnSpLocks/>
          </p:cNvCxnSpPr>
          <p:nvPr/>
        </p:nvCxnSpPr>
        <p:spPr>
          <a:xfrm>
            <a:off x="8931256" y="2647233"/>
            <a:ext cx="0" cy="382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B0CE82F2-A616-4D24-A03C-3CFE7D831468}"/>
              </a:ext>
            </a:extLst>
          </p:cNvPr>
          <p:cNvCxnSpPr>
            <a:cxnSpLocks/>
          </p:cNvCxnSpPr>
          <p:nvPr/>
        </p:nvCxnSpPr>
        <p:spPr>
          <a:xfrm flipH="1">
            <a:off x="6862072" y="2577831"/>
            <a:ext cx="576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F09E9734-40BD-4B62-BF35-F1D75D2CA683}"/>
              </a:ext>
            </a:extLst>
          </p:cNvPr>
          <p:cNvGrpSpPr/>
          <p:nvPr/>
        </p:nvGrpSpPr>
        <p:grpSpPr>
          <a:xfrm>
            <a:off x="7676649" y="3057565"/>
            <a:ext cx="879406" cy="421018"/>
            <a:chOff x="8050700" y="1786697"/>
            <a:chExt cx="814014" cy="421018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68BA2790-E783-41E3-84DB-AE6732776F78}"/>
                </a:ext>
              </a:extLst>
            </p:cNvPr>
            <p:cNvSpPr/>
            <p:nvPr/>
          </p:nvSpPr>
          <p:spPr>
            <a:xfrm>
              <a:off x="8050700" y="1786697"/>
              <a:ext cx="814014" cy="421018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31C41166-FEA5-40E4-9BFF-A0E4797BCA16}"/>
                </a:ext>
              </a:extLst>
            </p:cNvPr>
            <p:cNvSpPr txBox="1"/>
            <p:nvPr/>
          </p:nvSpPr>
          <p:spPr>
            <a:xfrm>
              <a:off x="8050700" y="1786697"/>
              <a:ext cx="814014" cy="4210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Registrar Director of </a:t>
              </a:r>
              <a:r>
                <a:rPr lang="en-US" sz="600" dirty="0"/>
                <a:t>Enrollment Services</a:t>
              </a:r>
              <a:endParaRPr lang="en-US" sz="600" kern="1200" dirty="0"/>
            </a:p>
          </p:txBody>
        </p:sp>
      </p:grpSp>
      <p:sp>
        <p:nvSpPr>
          <p:cNvPr id="346" name="Rectangle 345">
            <a:extLst>
              <a:ext uri="{FF2B5EF4-FFF2-40B4-BE49-F238E27FC236}">
                <a16:creationId xmlns:a16="http://schemas.microsoft.com/office/drawing/2014/main" id="{6339741D-6CEB-406F-8B94-7C378567A2E8}"/>
              </a:ext>
            </a:extLst>
          </p:cNvPr>
          <p:cNvSpPr/>
          <p:nvPr/>
        </p:nvSpPr>
        <p:spPr>
          <a:xfrm>
            <a:off x="7685729" y="3527606"/>
            <a:ext cx="898344" cy="27033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600" dirty="0"/>
              <a:t>Admissions Counselors</a:t>
            </a:r>
          </a:p>
        </p:txBody>
      </p: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28D59051-48E5-495B-A4D0-19343C2C98E8}"/>
              </a:ext>
            </a:extLst>
          </p:cNvPr>
          <p:cNvCxnSpPr>
            <a:cxnSpLocks/>
          </p:cNvCxnSpPr>
          <p:nvPr/>
        </p:nvCxnSpPr>
        <p:spPr>
          <a:xfrm flipH="1">
            <a:off x="8519613" y="3374843"/>
            <a:ext cx="1512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DE887D01-2DB5-46BC-9E01-34BF5D56F112}"/>
              </a:ext>
            </a:extLst>
          </p:cNvPr>
          <p:cNvCxnSpPr>
            <a:stCxn id="346" idx="3"/>
          </p:cNvCxnSpPr>
          <p:nvPr/>
        </p:nvCxnSpPr>
        <p:spPr>
          <a:xfrm flipV="1">
            <a:off x="8584073" y="3662772"/>
            <a:ext cx="801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0" name="Group 389">
            <a:extLst>
              <a:ext uri="{FF2B5EF4-FFF2-40B4-BE49-F238E27FC236}">
                <a16:creationId xmlns:a16="http://schemas.microsoft.com/office/drawing/2014/main" id="{45F6DC14-A0C9-48E5-8ED3-E10C97EA35E8}"/>
              </a:ext>
            </a:extLst>
          </p:cNvPr>
          <p:cNvGrpSpPr/>
          <p:nvPr/>
        </p:nvGrpSpPr>
        <p:grpSpPr>
          <a:xfrm>
            <a:off x="8903761" y="3873966"/>
            <a:ext cx="733123" cy="340327"/>
            <a:chOff x="6793578" y="1991500"/>
            <a:chExt cx="860361" cy="332091"/>
          </a:xfrm>
        </p:grpSpPr>
        <p:sp>
          <p:nvSpPr>
            <p:cNvPr id="391" name="Rectangle 390">
              <a:extLst>
                <a:ext uri="{FF2B5EF4-FFF2-40B4-BE49-F238E27FC236}">
                  <a16:creationId xmlns:a16="http://schemas.microsoft.com/office/drawing/2014/main" id="{D8BBF68B-83AC-4CEF-9CC9-DD93AD3A8C9A}"/>
                </a:ext>
              </a:extLst>
            </p:cNvPr>
            <p:cNvSpPr/>
            <p:nvPr/>
          </p:nvSpPr>
          <p:spPr>
            <a:xfrm>
              <a:off x="6793578" y="1991501"/>
              <a:ext cx="86036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2" name="TextBox 391">
              <a:extLst>
                <a:ext uri="{FF2B5EF4-FFF2-40B4-BE49-F238E27FC236}">
                  <a16:creationId xmlns:a16="http://schemas.microsoft.com/office/drawing/2014/main" id="{727E8D23-0F5D-4E82-8595-4FF404D60C3B}"/>
                </a:ext>
              </a:extLst>
            </p:cNvPr>
            <p:cNvSpPr txBox="1"/>
            <p:nvPr/>
          </p:nvSpPr>
          <p:spPr>
            <a:xfrm>
              <a:off x="6793579" y="1991500"/>
              <a:ext cx="845126" cy="2946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Receptionist</a:t>
              </a:r>
              <a:r>
                <a:rPr lang="en-US" sz="600" dirty="0"/>
                <a:t>s</a:t>
              </a:r>
              <a:endParaRPr lang="en-US" sz="600" kern="1200" dirty="0"/>
            </a:p>
          </p:txBody>
        </p:sp>
      </p:grpSp>
      <p:cxnSp>
        <p:nvCxnSpPr>
          <p:cNvPr id="413" name="Straight Connector 412">
            <a:extLst>
              <a:ext uri="{FF2B5EF4-FFF2-40B4-BE49-F238E27FC236}">
                <a16:creationId xmlns:a16="http://schemas.microsoft.com/office/drawing/2014/main" id="{656DEA46-15A3-4BF9-881A-F23F7188B157}"/>
              </a:ext>
            </a:extLst>
          </p:cNvPr>
          <p:cNvCxnSpPr>
            <a:cxnSpLocks/>
            <a:stCxn id="392" idx="1"/>
            <a:endCxn id="392" idx="1"/>
          </p:cNvCxnSpPr>
          <p:nvPr/>
        </p:nvCxnSpPr>
        <p:spPr>
          <a:xfrm>
            <a:off x="8903762" y="402497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3350AF63-A019-4DBA-B7A0-B546BAE85AA3}"/>
              </a:ext>
            </a:extLst>
          </p:cNvPr>
          <p:cNvCxnSpPr>
            <a:cxnSpLocks/>
          </p:cNvCxnSpPr>
          <p:nvPr/>
        </p:nvCxnSpPr>
        <p:spPr>
          <a:xfrm flipV="1">
            <a:off x="8019214" y="2929470"/>
            <a:ext cx="0" cy="136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2" name="Group 441">
            <a:extLst>
              <a:ext uri="{FF2B5EF4-FFF2-40B4-BE49-F238E27FC236}">
                <a16:creationId xmlns:a16="http://schemas.microsoft.com/office/drawing/2014/main" id="{F05DDF63-3E9C-4F70-AF0E-E1AE502029DB}"/>
              </a:ext>
            </a:extLst>
          </p:cNvPr>
          <p:cNvGrpSpPr/>
          <p:nvPr/>
        </p:nvGrpSpPr>
        <p:grpSpPr>
          <a:xfrm>
            <a:off x="8835600" y="2994245"/>
            <a:ext cx="984576" cy="332090"/>
            <a:chOff x="9172609" y="2192346"/>
            <a:chExt cx="984576" cy="332090"/>
          </a:xfrm>
        </p:grpSpPr>
        <p:sp>
          <p:nvSpPr>
            <p:cNvPr id="443" name="Rectangle 442">
              <a:extLst>
                <a:ext uri="{FF2B5EF4-FFF2-40B4-BE49-F238E27FC236}">
                  <a16:creationId xmlns:a16="http://schemas.microsoft.com/office/drawing/2014/main" id="{62FCE8DB-E762-4FEA-A26A-A126F18080EC}"/>
                </a:ext>
              </a:extLst>
            </p:cNvPr>
            <p:cNvSpPr/>
            <p:nvPr/>
          </p:nvSpPr>
          <p:spPr>
            <a:xfrm>
              <a:off x="9172609" y="2192346"/>
              <a:ext cx="984576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9B74A3A6-030F-4821-B2A5-383F1A19BC8E}"/>
                </a:ext>
              </a:extLst>
            </p:cNvPr>
            <p:cNvSpPr txBox="1"/>
            <p:nvPr/>
          </p:nvSpPr>
          <p:spPr>
            <a:xfrm>
              <a:off x="9172609" y="2192346"/>
              <a:ext cx="984576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Director of </a:t>
              </a:r>
              <a:r>
                <a:rPr lang="en-US" sz="600" dirty="0"/>
                <a:t>Business Services</a:t>
              </a:r>
              <a:endParaRPr lang="en-US" sz="600" kern="1200" dirty="0"/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0939BDB8-5325-464D-8288-C9A2806F7F7A}"/>
              </a:ext>
            </a:extLst>
          </p:cNvPr>
          <p:cNvGrpSpPr/>
          <p:nvPr/>
        </p:nvGrpSpPr>
        <p:grpSpPr>
          <a:xfrm>
            <a:off x="6349064" y="2719435"/>
            <a:ext cx="1035027" cy="445402"/>
            <a:chOff x="5198476" y="1187212"/>
            <a:chExt cx="934905" cy="332090"/>
          </a:xfrm>
        </p:grpSpPr>
        <p:sp>
          <p:nvSpPr>
            <p:cNvPr id="449" name="Rectangle 448">
              <a:extLst>
                <a:ext uri="{FF2B5EF4-FFF2-40B4-BE49-F238E27FC236}">
                  <a16:creationId xmlns:a16="http://schemas.microsoft.com/office/drawing/2014/main" id="{DE5CF081-C345-4F09-BF30-2702969732A2}"/>
                </a:ext>
              </a:extLst>
            </p:cNvPr>
            <p:cNvSpPr/>
            <p:nvPr/>
          </p:nvSpPr>
          <p:spPr>
            <a:xfrm>
              <a:off x="5198476" y="1187212"/>
              <a:ext cx="918397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4BDB707B-238A-4C0A-B0FF-DA5C393B5941}"/>
                </a:ext>
              </a:extLst>
            </p:cNvPr>
            <p:cNvSpPr txBox="1"/>
            <p:nvPr/>
          </p:nvSpPr>
          <p:spPr>
            <a:xfrm>
              <a:off x="5214984" y="1187212"/>
              <a:ext cx="918397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b="0" kern="1200" dirty="0"/>
                <a:t>Director of Career Management/Talent Partner</a:t>
              </a:r>
            </a:p>
          </p:txBody>
        </p:sp>
      </p:grpSp>
      <p:grpSp>
        <p:nvGrpSpPr>
          <p:cNvPr id="460" name="Group 459">
            <a:extLst>
              <a:ext uri="{FF2B5EF4-FFF2-40B4-BE49-F238E27FC236}">
                <a16:creationId xmlns:a16="http://schemas.microsoft.com/office/drawing/2014/main" id="{F3B8BDFC-F9EB-44C8-8295-274C3DDBF918}"/>
              </a:ext>
            </a:extLst>
          </p:cNvPr>
          <p:cNvGrpSpPr/>
          <p:nvPr/>
        </p:nvGrpSpPr>
        <p:grpSpPr>
          <a:xfrm>
            <a:off x="7817779" y="3844877"/>
            <a:ext cx="762485" cy="353591"/>
            <a:chOff x="9176322" y="3862196"/>
            <a:chExt cx="949289" cy="340980"/>
          </a:xfrm>
        </p:grpSpPr>
        <p:sp>
          <p:nvSpPr>
            <p:cNvPr id="461" name="Rectangle 460">
              <a:extLst>
                <a:ext uri="{FF2B5EF4-FFF2-40B4-BE49-F238E27FC236}">
                  <a16:creationId xmlns:a16="http://schemas.microsoft.com/office/drawing/2014/main" id="{70181816-AA62-4B89-A1A3-DE011D6DA646}"/>
                </a:ext>
              </a:extLst>
            </p:cNvPr>
            <p:cNvSpPr/>
            <p:nvPr/>
          </p:nvSpPr>
          <p:spPr>
            <a:xfrm>
              <a:off x="9176322" y="3862196"/>
              <a:ext cx="949288" cy="34098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C340CB60-749C-48A2-83D3-1844501B93A9}"/>
                </a:ext>
              </a:extLst>
            </p:cNvPr>
            <p:cNvSpPr txBox="1"/>
            <p:nvPr/>
          </p:nvSpPr>
          <p:spPr>
            <a:xfrm>
              <a:off x="9176323" y="3862196"/>
              <a:ext cx="949288" cy="340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Associate Registrar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61E33241-4346-44E1-8D22-BAFD80EA839D}"/>
              </a:ext>
            </a:extLst>
          </p:cNvPr>
          <p:cNvGrpSpPr/>
          <p:nvPr/>
        </p:nvGrpSpPr>
        <p:grpSpPr>
          <a:xfrm>
            <a:off x="2957721" y="4114478"/>
            <a:ext cx="845257" cy="332090"/>
            <a:chOff x="2771788" y="1672983"/>
            <a:chExt cx="845257" cy="332090"/>
          </a:xfrm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FBE1497-9C85-4AB2-8153-45E9CE97F094}"/>
                </a:ext>
              </a:extLst>
            </p:cNvPr>
            <p:cNvSpPr/>
            <p:nvPr/>
          </p:nvSpPr>
          <p:spPr>
            <a:xfrm>
              <a:off x="2771788" y="1672983"/>
              <a:ext cx="845257" cy="33209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01D893DD-BD94-481E-B57C-CBB82BFB84EC}"/>
                </a:ext>
              </a:extLst>
            </p:cNvPr>
            <p:cNvSpPr txBox="1"/>
            <p:nvPr/>
          </p:nvSpPr>
          <p:spPr>
            <a:xfrm>
              <a:off x="2771788" y="1672983"/>
              <a:ext cx="845257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Program Director –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dirty="0"/>
                <a:t>Sonography</a:t>
              </a:r>
              <a:endParaRPr lang="en-US" sz="600" kern="1200" dirty="0"/>
            </a:p>
          </p:txBody>
        </p:sp>
      </p:grp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A131C801-4557-4E00-ACB3-3341165A93A6}"/>
              </a:ext>
            </a:extLst>
          </p:cNvPr>
          <p:cNvCxnSpPr>
            <a:cxnSpLocks/>
            <a:endCxn id="223" idx="3"/>
          </p:cNvCxnSpPr>
          <p:nvPr/>
        </p:nvCxnSpPr>
        <p:spPr>
          <a:xfrm flipH="1">
            <a:off x="5895958" y="4353938"/>
            <a:ext cx="98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>
            <a:extLst>
              <a:ext uri="{FF2B5EF4-FFF2-40B4-BE49-F238E27FC236}">
                <a16:creationId xmlns:a16="http://schemas.microsoft.com/office/drawing/2014/main" id="{720B79A5-BABE-49F3-8E93-37A1543A4CD6}"/>
              </a:ext>
            </a:extLst>
          </p:cNvPr>
          <p:cNvSpPr/>
          <p:nvPr/>
        </p:nvSpPr>
        <p:spPr>
          <a:xfrm>
            <a:off x="5229018" y="4664453"/>
            <a:ext cx="657163" cy="2628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/>
              <a:t>Skills Lab Coordinator</a:t>
            </a: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EA76AABB-D0AE-453F-A0AD-EAFE75A8D14E}"/>
              </a:ext>
            </a:extLst>
          </p:cNvPr>
          <p:cNvCxnSpPr>
            <a:cxnSpLocks/>
            <a:endCxn id="224" idx="3"/>
          </p:cNvCxnSpPr>
          <p:nvPr/>
        </p:nvCxnSpPr>
        <p:spPr>
          <a:xfrm flipH="1">
            <a:off x="5886181" y="4795888"/>
            <a:ext cx="111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21661396-703D-4534-9294-DEA13FDE40F8}"/>
              </a:ext>
            </a:extLst>
          </p:cNvPr>
          <p:cNvCxnSpPr>
            <a:cxnSpLocks/>
            <a:endCxn id="79" idx="3"/>
          </p:cNvCxnSpPr>
          <p:nvPr/>
        </p:nvCxnSpPr>
        <p:spPr>
          <a:xfrm flipH="1">
            <a:off x="3807673" y="3410431"/>
            <a:ext cx="116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268AD7F-53DB-4160-93AA-C47BAC6AE9F1}"/>
              </a:ext>
            </a:extLst>
          </p:cNvPr>
          <p:cNvGrpSpPr/>
          <p:nvPr/>
        </p:nvGrpSpPr>
        <p:grpSpPr>
          <a:xfrm>
            <a:off x="4077391" y="3659233"/>
            <a:ext cx="664181" cy="332090"/>
            <a:chOff x="1936732" y="2131125"/>
            <a:chExt cx="664181" cy="332090"/>
          </a:xfrm>
        </p:grpSpPr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7BABCDA8-1FBA-4954-960C-DD0C7097756E}"/>
                </a:ext>
              </a:extLst>
            </p:cNvPr>
            <p:cNvSpPr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D4C437E4-E7FF-47CB-BDAC-16468AF7EAA9}"/>
                </a:ext>
              </a:extLst>
            </p:cNvPr>
            <p:cNvSpPr txBox="1"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Medical Assisting </a:t>
              </a:r>
              <a:r>
                <a:rPr lang="en-US" sz="600" dirty="0"/>
                <a:t>Faculty</a:t>
              </a:r>
              <a:endParaRPr lang="en-US" sz="600" kern="1200" dirty="0"/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BB26B2FC-6096-4B89-A944-6FA62473E2C6}"/>
              </a:ext>
            </a:extLst>
          </p:cNvPr>
          <p:cNvGrpSpPr/>
          <p:nvPr/>
        </p:nvGrpSpPr>
        <p:grpSpPr>
          <a:xfrm>
            <a:off x="4071861" y="3229925"/>
            <a:ext cx="664181" cy="332090"/>
            <a:chOff x="1936732" y="2131125"/>
            <a:chExt cx="664181" cy="332090"/>
          </a:xfrm>
        </p:grpSpPr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124054CC-1F23-451A-8BC3-74E5CC0A91E7}"/>
                </a:ext>
              </a:extLst>
            </p:cNvPr>
            <p:cNvSpPr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2" name="TextBox 271">
              <a:extLst>
                <a:ext uri="{FF2B5EF4-FFF2-40B4-BE49-F238E27FC236}">
                  <a16:creationId xmlns:a16="http://schemas.microsoft.com/office/drawing/2014/main" id="{3CBF9900-C21C-44B3-A07A-0BA7813B048B}"/>
                </a:ext>
              </a:extLst>
            </p:cNvPr>
            <p:cNvSpPr txBox="1"/>
            <p:nvPr/>
          </p:nvSpPr>
          <p:spPr>
            <a:xfrm>
              <a:off x="1936732" y="2131125"/>
              <a:ext cx="664181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 </a:t>
              </a:r>
              <a:r>
                <a:rPr lang="en-US" sz="600" dirty="0"/>
                <a:t>Healthcare Administration Faculty</a:t>
              </a:r>
              <a:endParaRPr lang="en-US" sz="600" kern="1200" dirty="0"/>
            </a:p>
          </p:txBody>
        </p:sp>
      </p:grp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E81E1622-F827-43B2-A782-09893D6BF478}"/>
              </a:ext>
            </a:extLst>
          </p:cNvPr>
          <p:cNvCxnSpPr>
            <a:cxnSpLocks/>
          </p:cNvCxnSpPr>
          <p:nvPr/>
        </p:nvCxnSpPr>
        <p:spPr>
          <a:xfrm flipH="1" flipV="1">
            <a:off x="3936223" y="4114478"/>
            <a:ext cx="148880" cy="2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686B5779-99F2-4583-AA42-C070F5FECB38}"/>
              </a:ext>
            </a:extLst>
          </p:cNvPr>
          <p:cNvCxnSpPr>
            <a:cxnSpLocks/>
          </p:cNvCxnSpPr>
          <p:nvPr/>
        </p:nvCxnSpPr>
        <p:spPr>
          <a:xfrm flipH="1">
            <a:off x="3926863" y="3798214"/>
            <a:ext cx="15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C5777590-B065-4FC7-82B8-180B3088C58A}"/>
              </a:ext>
            </a:extLst>
          </p:cNvPr>
          <p:cNvCxnSpPr>
            <a:cxnSpLocks/>
          </p:cNvCxnSpPr>
          <p:nvPr/>
        </p:nvCxnSpPr>
        <p:spPr>
          <a:xfrm flipH="1">
            <a:off x="3934926" y="3430126"/>
            <a:ext cx="1375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TextBox 291">
            <a:extLst>
              <a:ext uri="{FF2B5EF4-FFF2-40B4-BE49-F238E27FC236}">
                <a16:creationId xmlns:a16="http://schemas.microsoft.com/office/drawing/2014/main" id="{357D3C1B-94E9-404C-A4CF-6FE7A6CAD03B}"/>
              </a:ext>
            </a:extLst>
          </p:cNvPr>
          <p:cNvSpPr txBox="1"/>
          <p:nvPr/>
        </p:nvSpPr>
        <p:spPr>
          <a:xfrm>
            <a:off x="1187719" y="2661608"/>
            <a:ext cx="746567" cy="368611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lvl="0" indent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600" kern="1200" dirty="0"/>
              <a:t>Director Accreditation and Assessment</a:t>
            </a:r>
          </a:p>
        </p:txBody>
      </p: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66C2E369-B31E-4E1A-8052-5059222CE601}"/>
              </a:ext>
            </a:extLst>
          </p:cNvPr>
          <p:cNvCxnSpPr>
            <a:cxnSpLocks/>
            <a:endCxn id="292" idx="0"/>
          </p:cNvCxnSpPr>
          <p:nvPr/>
        </p:nvCxnSpPr>
        <p:spPr>
          <a:xfrm flipH="1">
            <a:off x="1561003" y="2101862"/>
            <a:ext cx="19153" cy="559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AC58DABB-E2EE-4478-A2CC-B9B10FA86C41}"/>
              </a:ext>
            </a:extLst>
          </p:cNvPr>
          <p:cNvCxnSpPr>
            <a:cxnSpLocks/>
            <a:endCxn id="85" idx="0"/>
          </p:cNvCxnSpPr>
          <p:nvPr/>
        </p:nvCxnSpPr>
        <p:spPr>
          <a:xfrm>
            <a:off x="2469075" y="2101862"/>
            <a:ext cx="2850" cy="6418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CABC8CE1-7B86-4505-A94F-FA50D156DBDC}"/>
              </a:ext>
            </a:extLst>
          </p:cNvPr>
          <p:cNvCxnSpPr>
            <a:cxnSpLocks/>
          </p:cNvCxnSpPr>
          <p:nvPr/>
        </p:nvCxnSpPr>
        <p:spPr>
          <a:xfrm>
            <a:off x="1117737" y="2961127"/>
            <a:ext cx="0" cy="392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" name="Straight Connector 514">
            <a:extLst>
              <a:ext uri="{FF2B5EF4-FFF2-40B4-BE49-F238E27FC236}">
                <a16:creationId xmlns:a16="http://schemas.microsoft.com/office/drawing/2014/main" id="{799264E7-DF3C-4487-B6FD-B2FD3BE6D8A8}"/>
              </a:ext>
            </a:extLst>
          </p:cNvPr>
          <p:cNvCxnSpPr>
            <a:cxnSpLocks/>
          </p:cNvCxnSpPr>
          <p:nvPr/>
        </p:nvCxnSpPr>
        <p:spPr>
          <a:xfrm flipH="1">
            <a:off x="1117737" y="2961127"/>
            <a:ext cx="112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3FB20928-FC54-4438-ABC1-6D3CCE2A91D9}"/>
              </a:ext>
            </a:extLst>
          </p:cNvPr>
          <p:cNvCxnSpPr>
            <a:cxnSpLocks/>
          </p:cNvCxnSpPr>
          <p:nvPr/>
        </p:nvCxnSpPr>
        <p:spPr>
          <a:xfrm flipH="1">
            <a:off x="1117737" y="3348997"/>
            <a:ext cx="1387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562CE378-6CE2-4312-BC19-7609FA776A91}"/>
              </a:ext>
            </a:extLst>
          </p:cNvPr>
          <p:cNvCxnSpPr>
            <a:cxnSpLocks/>
          </p:cNvCxnSpPr>
          <p:nvPr/>
        </p:nvCxnSpPr>
        <p:spPr>
          <a:xfrm>
            <a:off x="2755796" y="342423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F4347154-D63A-41B4-B524-47FE1EAF383E}"/>
              </a:ext>
            </a:extLst>
          </p:cNvPr>
          <p:cNvCxnSpPr>
            <a:cxnSpLocks/>
          </p:cNvCxnSpPr>
          <p:nvPr/>
        </p:nvCxnSpPr>
        <p:spPr>
          <a:xfrm>
            <a:off x="8666952" y="3376951"/>
            <a:ext cx="1783" cy="66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83416097-3486-4107-A31B-950FAE90010C}"/>
              </a:ext>
            </a:extLst>
          </p:cNvPr>
          <p:cNvCxnSpPr>
            <a:cxnSpLocks/>
          </p:cNvCxnSpPr>
          <p:nvPr/>
        </p:nvCxnSpPr>
        <p:spPr>
          <a:xfrm>
            <a:off x="6862071" y="2572848"/>
            <a:ext cx="0" cy="142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Straight Connector 395">
            <a:extLst>
              <a:ext uri="{FF2B5EF4-FFF2-40B4-BE49-F238E27FC236}">
                <a16:creationId xmlns:a16="http://schemas.microsoft.com/office/drawing/2014/main" id="{72849840-C3FC-4FC0-ACBB-E1E571A97F41}"/>
              </a:ext>
            </a:extLst>
          </p:cNvPr>
          <p:cNvCxnSpPr>
            <a:cxnSpLocks/>
          </p:cNvCxnSpPr>
          <p:nvPr/>
        </p:nvCxnSpPr>
        <p:spPr>
          <a:xfrm>
            <a:off x="9721930" y="3318061"/>
            <a:ext cx="6460" cy="1617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1CD47BD6-320A-4E8F-81DB-9843764DD34B}"/>
              </a:ext>
            </a:extLst>
          </p:cNvPr>
          <p:cNvCxnSpPr>
            <a:cxnSpLocks/>
          </p:cNvCxnSpPr>
          <p:nvPr/>
        </p:nvCxnSpPr>
        <p:spPr>
          <a:xfrm>
            <a:off x="9608309" y="3624522"/>
            <a:ext cx="11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9" name="Straight Connector 398">
            <a:extLst>
              <a:ext uri="{FF2B5EF4-FFF2-40B4-BE49-F238E27FC236}">
                <a16:creationId xmlns:a16="http://schemas.microsoft.com/office/drawing/2014/main" id="{9DFDA04D-F51B-4907-B65D-2711C551FC3F}"/>
              </a:ext>
            </a:extLst>
          </p:cNvPr>
          <p:cNvCxnSpPr>
            <a:cxnSpLocks/>
          </p:cNvCxnSpPr>
          <p:nvPr/>
        </p:nvCxnSpPr>
        <p:spPr>
          <a:xfrm>
            <a:off x="9608309" y="4033813"/>
            <a:ext cx="11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1F3DC3B8-26E9-475E-8CC5-7BE91E11AC36}"/>
              </a:ext>
            </a:extLst>
          </p:cNvPr>
          <p:cNvCxnSpPr>
            <a:cxnSpLocks/>
          </p:cNvCxnSpPr>
          <p:nvPr/>
        </p:nvCxnSpPr>
        <p:spPr>
          <a:xfrm>
            <a:off x="9613512" y="4491967"/>
            <a:ext cx="11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A25CD33E-F7D5-4FB2-94B3-EAB72D707536}"/>
              </a:ext>
            </a:extLst>
          </p:cNvPr>
          <p:cNvCxnSpPr>
            <a:cxnSpLocks/>
          </p:cNvCxnSpPr>
          <p:nvPr/>
        </p:nvCxnSpPr>
        <p:spPr>
          <a:xfrm flipV="1">
            <a:off x="8566494" y="4040408"/>
            <a:ext cx="9920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001403DD-9F7F-4B64-83CB-3A69F2959BE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6446262" y="4544442"/>
            <a:ext cx="198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9B7968E-7310-92EC-8442-1E15DF65FE22}"/>
              </a:ext>
            </a:extLst>
          </p:cNvPr>
          <p:cNvGrpSpPr/>
          <p:nvPr/>
        </p:nvGrpSpPr>
        <p:grpSpPr>
          <a:xfrm>
            <a:off x="5399988" y="751843"/>
            <a:ext cx="2436419" cy="396300"/>
            <a:chOff x="6779305" y="0"/>
            <a:chExt cx="1135153" cy="3556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49EE4C1-49FB-EB4C-27B6-9EE6FC933149}"/>
                </a:ext>
              </a:extLst>
            </p:cNvPr>
            <p:cNvSpPr/>
            <p:nvPr/>
          </p:nvSpPr>
          <p:spPr>
            <a:xfrm>
              <a:off x="6779305" y="0"/>
              <a:ext cx="1135153" cy="355656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89C6745-259C-2F6B-0CC5-3D1EBC1B9BD6}"/>
                </a:ext>
              </a:extLst>
            </p:cNvPr>
            <p:cNvSpPr txBox="1"/>
            <p:nvPr/>
          </p:nvSpPr>
          <p:spPr>
            <a:xfrm>
              <a:off x="6779305" y="0"/>
              <a:ext cx="1135153" cy="35565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900" b="1" dirty="0"/>
                <a:t>Board of Directors</a:t>
              </a:r>
              <a:endParaRPr lang="en-US" sz="900" b="1" kern="1200" dirty="0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7CF8CA-93D0-CDC7-2A72-A0A5141A7C8C}"/>
              </a:ext>
            </a:extLst>
          </p:cNvPr>
          <p:cNvCxnSpPr>
            <a:cxnSpLocks/>
          </p:cNvCxnSpPr>
          <p:nvPr/>
        </p:nvCxnSpPr>
        <p:spPr>
          <a:xfrm>
            <a:off x="7131828" y="1138379"/>
            <a:ext cx="37159" cy="21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AA9D5A-B3C1-F090-A909-FAAD21687196}"/>
              </a:ext>
            </a:extLst>
          </p:cNvPr>
          <p:cNvGrpSpPr/>
          <p:nvPr/>
        </p:nvGrpSpPr>
        <p:grpSpPr>
          <a:xfrm>
            <a:off x="2977333" y="3678832"/>
            <a:ext cx="845257" cy="332090"/>
            <a:chOff x="2771788" y="1672983"/>
            <a:chExt cx="845257" cy="33209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8F6DA41-4C5E-7140-482B-CE0B58FEAEFE}"/>
                </a:ext>
              </a:extLst>
            </p:cNvPr>
            <p:cNvSpPr/>
            <p:nvPr/>
          </p:nvSpPr>
          <p:spPr>
            <a:xfrm>
              <a:off x="2771788" y="1672983"/>
              <a:ext cx="845257" cy="33209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48CA84C-0088-86AC-6FC0-7126844F1DC2}"/>
                </a:ext>
              </a:extLst>
            </p:cNvPr>
            <p:cNvSpPr txBox="1"/>
            <p:nvPr/>
          </p:nvSpPr>
          <p:spPr>
            <a:xfrm>
              <a:off x="2771788" y="1672983"/>
              <a:ext cx="845257" cy="3320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Program Director –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dirty="0"/>
                <a:t> Medical Assisting</a:t>
              </a:r>
              <a:endParaRPr lang="en-US" sz="600" kern="1200" dirty="0"/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0281892-ED6E-90F8-1A0B-18DC45CE76D9}"/>
              </a:ext>
            </a:extLst>
          </p:cNvPr>
          <p:cNvCxnSpPr>
            <a:cxnSpLocks/>
          </p:cNvCxnSpPr>
          <p:nvPr/>
        </p:nvCxnSpPr>
        <p:spPr>
          <a:xfrm flipH="1" flipV="1">
            <a:off x="3770493" y="4281454"/>
            <a:ext cx="139111" cy="6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F0D553C-E59C-BCAD-0C57-60A695EE54FB}"/>
              </a:ext>
            </a:extLst>
          </p:cNvPr>
          <p:cNvSpPr txBox="1"/>
          <p:nvPr/>
        </p:nvSpPr>
        <p:spPr>
          <a:xfrm>
            <a:off x="4062478" y="4916021"/>
            <a:ext cx="792464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</a:rPr>
              <a:t>Sonography Clinical Coordinator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768196-5B49-4926-D338-9BA7DE286E8D}"/>
              </a:ext>
            </a:extLst>
          </p:cNvPr>
          <p:cNvCxnSpPr>
            <a:cxnSpLocks/>
          </p:cNvCxnSpPr>
          <p:nvPr/>
        </p:nvCxnSpPr>
        <p:spPr>
          <a:xfrm flipH="1">
            <a:off x="4081447" y="4783404"/>
            <a:ext cx="141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760992B-F99C-D5ED-5C3C-6950FF8B49F5}"/>
              </a:ext>
            </a:extLst>
          </p:cNvPr>
          <p:cNvCxnSpPr>
            <a:cxnSpLocks/>
          </p:cNvCxnSpPr>
          <p:nvPr/>
        </p:nvCxnSpPr>
        <p:spPr>
          <a:xfrm>
            <a:off x="3929047" y="5039928"/>
            <a:ext cx="296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35ADCE7-7821-41E8-65D6-C9BF73CF308B}"/>
              </a:ext>
            </a:extLst>
          </p:cNvPr>
          <p:cNvCxnSpPr>
            <a:cxnSpLocks/>
          </p:cNvCxnSpPr>
          <p:nvPr/>
        </p:nvCxnSpPr>
        <p:spPr>
          <a:xfrm>
            <a:off x="10896441" y="2390436"/>
            <a:ext cx="0" cy="16793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2BB072D-1397-C4B3-F3FD-513429CD65AC}"/>
              </a:ext>
            </a:extLst>
          </p:cNvPr>
          <p:cNvGrpSpPr/>
          <p:nvPr/>
        </p:nvGrpSpPr>
        <p:grpSpPr>
          <a:xfrm>
            <a:off x="9949591" y="3423798"/>
            <a:ext cx="879901" cy="302372"/>
            <a:chOff x="8035955" y="1396474"/>
            <a:chExt cx="879901" cy="30237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D121A6B-3B3D-E0A3-455B-1D004BDE3F64}"/>
                </a:ext>
              </a:extLst>
            </p:cNvPr>
            <p:cNvSpPr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1BE1ED7-9200-9F12-4962-11FFBF9A65CE}"/>
                </a:ext>
              </a:extLst>
            </p:cNvPr>
            <p:cNvSpPr txBox="1"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Advancement Officer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B4FBAB3-9CC8-CAD7-0F2C-661C0F46F4E8}"/>
              </a:ext>
            </a:extLst>
          </p:cNvPr>
          <p:cNvCxnSpPr>
            <a:cxnSpLocks/>
          </p:cNvCxnSpPr>
          <p:nvPr/>
        </p:nvCxnSpPr>
        <p:spPr>
          <a:xfrm>
            <a:off x="10781563" y="3567760"/>
            <a:ext cx="11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E9BF36-3D52-D1A2-C945-5DD046730029}"/>
              </a:ext>
            </a:extLst>
          </p:cNvPr>
          <p:cNvCxnSpPr>
            <a:cxnSpLocks/>
          </p:cNvCxnSpPr>
          <p:nvPr/>
        </p:nvCxnSpPr>
        <p:spPr>
          <a:xfrm>
            <a:off x="9607052" y="4942746"/>
            <a:ext cx="11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0FBBCD7-671B-D0F9-54DD-2F7A251A4D13}"/>
              </a:ext>
            </a:extLst>
          </p:cNvPr>
          <p:cNvCxnSpPr>
            <a:cxnSpLocks/>
            <a:endCxn id="75" idx="0"/>
          </p:cNvCxnSpPr>
          <p:nvPr/>
        </p:nvCxnSpPr>
        <p:spPr>
          <a:xfrm flipH="1">
            <a:off x="4727569" y="2234232"/>
            <a:ext cx="14003" cy="209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BF252A2A-956E-7F99-081D-255549638F66}"/>
              </a:ext>
            </a:extLst>
          </p:cNvPr>
          <p:cNvGrpSpPr/>
          <p:nvPr/>
        </p:nvGrpSpPr>
        <p:grpSpPr>
          <a:xfrm>
            <a:off x="9960381" y="3834432"/>
            <a:ext cx="879901" cy="302372"/>
            <a:chOff x="8035955" y="1396474"/>
            <a:chExt cx="879901" cy="30237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5CA06AB-36C7-35AB-938A-0DC4F3C63476}"/>
                </a:ext>
              </a:extLst>
            </p:cNvPr>
            <p:cNvSpPr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643635E-9CE4-4457-7F0A-5E33542390B9}"/>
                </a:ext>
              </a:extLst>
            </p:cNvPr>
            <p:cNvSpPr txBox="1"/>
            <p:nvPr/>
          </p:nvSpPr>
          <p:spPr>
            <a:xfrm>
              <a:off x="8035955" y="1396474"/>
              <a:ext cx="879901" cy="3023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Sr Financial Analyst</a:t>
              </a:r>
            </a:p>
          </p:txBody>
        </p:sp>
      </p:grp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128D5E7-3C0A-2702-9281-7B648614FCF7}"/>
              </a:ext>
            </a:extLst>
          </p:cNvPr>
          <p:cNvCxnSpPr>
            <a:cxnSpLocks/>
          </p:cNvCxnSpPr>
          <p:nvPr/>
        </p:nvCxnSpPr>
        <p:spPr>
          <a:xfrm flipH="1">
            <a:off x="10761053" y="4062487"/>
            <a:ext cx="135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4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167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McLaren, Alison L</dc:creator>
  <cp:lastModifiedBy>McLaren, Alison L</cp:lastModifiedBy>
  <cp:revision>65</cp:revision>
  <cp:lastPrinted>2023-06-21T18:12:19Z</cp:lastPrinted>
  <dcterms:created xsi:type="dcterms:W3CDTF">2021-03-04T20:42:21Z</dcterms:created>
  <dcterms:modified xsi:type="dcterms:W3CDTF">2023-10-14T17:07:10Z</dcterms:modified>
</cp:coreProperties>
</file>